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0" r:id="rId2"/>
    <p:sldId id="321" r:id="rId3"/>
    <p:sldId id="346" r:id="rId4"/>
    <p:sldId id="374" r:id="rId5"/>
    <p:sldId id="386" r:id="rId6"/>
    <p:sldId id="387" r:id="rId7"/>
    <p:sldId id="388" r:id="rId8"/>
    <p:sldId id="389" r:id="rId9"/>
    <p:sldId id="390" r:id="rId10"/>
    <p:sldId id="391" r:id="rId11"/>
    <p:sldId id="392" r:id="rId12"/>
    <p:sldId id="393" r:id="rId13"/>
    <p:sldId id="394" r:id="rId14"/>
    <p:sldId id="395" r:id="rId15"/>
    <p:sldId id="375" r:id="rId16"/>
    <p:sldId id="376" r:id="rId17"/>
    <p:sldId id="377" r:id="rId18"/>
    <p:sldId id="378" r:id="rId19"/>
    <p:sldId id="379" r:id="rId20"/>
    <p:sldId id="380" r:id="rId21"/>
    <p:sldId id="402" r:id="rId22"/>
    <p:sldId id="403" r:id="rId23"/>
    <p:sldId id="381" r:id="rId24"/>
    <p:sldId id="382" r:id="rId25"/>
    <p:sldId id="383" r:id="rId26"/>
    <p:sldId id="384" r:id="rId27"/>
    <p:sldId id="396" r:id="rId28"/>
    <p:sldId id="397" r:id="rId29"/>
    <p:sldId id="398" r:id="rId30"/>
    <p:sldId id="399" r:id="rId31"/>
    <p:sldId id="373" r:id="rId32"/>
    <p:sldId id="400" r:id="rId33"/>
    <p:sldId id="401" r:id="rId34"/>
  </p:sldIdLst>
  <p:sldSz cx="12192000" cy="6858000"/>
  <p:notesSz cx="6858000" cy="9144000"/>
  <p:embeddedFontLst>
    <p:embeddedFont>
      <p:font typeface="OpenDyslexicAlta" panose="00000500000000000000" pitchFamily="2" charset="0"/>
      <p:regular r:id="rId37"/>
      <p:bold r:id="rId38"/>
      <p:italic r:id="rId39"/>
      <p:boldItalic r:id="rId40"/>
    </p:embeddedFont>
    <p:embeddedFont>
      <p:font typeface="Lato Light" panose="020F0302020204030203" pitchFamily="34" charset="0"/>
      <p:regular r:id="rId41"/>
    </p:embeddedFont>
    <p:embeddedFont>
      <p:font typeface="Cambria Math" panose="02040503050406030204" pitchFamily="18" charset="0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Lato" panose="020F0502020204030203" pitchFamily="34" charset="0"/>
      <p:regular r:id="rId47"/>
      <p:bold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DD57"/>
    <a:srgbClr val="7957D5"/>
    <a:srgbClr val="44A6ED"/>
    <a:srgbClr val="23D160"/>
    <a:srgbClr val="209CEE"/>
    <a:srgbClr val="3273DC"/>
    <a:srgbClr val="000000"/>
    <a:srgbClr val="121212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66" autoAdjust="0"/>
    <p:restoredTop sz="90093" autoAdjust="0"/>
  </p:normalViewPr>
  <p:slideViewPr>
    <p:cSldViewPr snapToGrid="0" snapToObjects="1">
      <p:cViewPr varScale="1">
        <p:scale>
          <a:sx n="70" d="100"/>
          <a:sy n="70" d="100"/>
        </p:scale>
        <p:origin x="-744" y="-198"/>
      </p:cViewPr>
      <p:guideLst>
        <p:guide orient="horz" pos="2183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410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526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690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9725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7745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48682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1354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3279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9817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195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52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6033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69981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91076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3960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2851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9990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6834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5020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4107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9689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094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1014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5192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7190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1039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5438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6735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06864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223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=""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="" xmlns:a16="http://schemas.microsoft.com/office/drawing/2014/main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=""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07/01/2021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Stage </a:t>
            </a:r>
            <a:r>
              <a:rPr lang="en-GB" dirty="0"/>
              <a:t>2 </a:t>
            </a:r>
            <a:br>
              <a:rPr lang="en-GB" dirty="0"/>
            </a:br>
            <a:r>
              <a:rPr lang="en-GB" dirty="0"/>
              <a:t>Spring Block 5: Length and Height</a:t>
            </a:r>
          </a:p>
          <a:p>
            <a:r>
              <a:rPr lang="en-GB" dirty="0"/>
              <a:t>Lesson 2: To be able to measure length using 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/>
          </a:bodyPr>
          <a:lstStyle/>
          <a:p>
            <a:r>
              <a:rPr lang="en-GB" dirty="0"/>
              <a:t>Block 5 – Length and Height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874800" y="331200"/>
            <a:ext cx="1964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>
                <a:solidFill>
                  <a:schemeClr val="bg1"/>
                </a:solidFill>
              </a:rPr>
              <a:t>Quiz</a:t>
            </a:r>
            <a:r>
              <a:rPr lang="en-GB" sz="2000" smtClean="0">
                <a:solidFill>
                  <a:schemeClr val="bg1"/>
                </a:solidFill>
              </a:rPr>
              <a:t>: </a:t>
            </a:r>
            <a:r>
              <a:rPr lang="en-GB" sz="2000" b="1" smtClean="0">
                <a:solidFill>
                  <a:schemeClr val="bg1"/>
                </a:solidFill>
              </a:rPr>
              <a:t>QZIIBCX</a:t>
            </a:r>
            <a:endParaRPr lang="en-GB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1 metre and 23 centimetres can be written as 1 m and 23 cm, then</a:t>
            </a:r>
            <a:endParaRPr lang="en-GB" sz="2200" b="1" dirty="0">
              <a:solidFill>
                <a:srgbClr val="FF3860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2ED52630-6F16-BC40-B31A-B948E1364F81}"/>
              </a:ext>
            </a:extLst>
          </p:cNvPr>
          <p:cNvSpPr/>
          <p:nvPr/>
        </p:nvSpPr>
        <p:spPr>
          <a:xfrm>
            <a:off x="3427718" y="3103993"/>
            <a:ext cx="533656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metres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and 34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centimetres</a:t>
            </a:r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2D5089E6-1935-C44B-8217-888A59619941}"/>
              </a:ext>
            </a:extLst>
          </p:cNvPr>
          <p:cNvSpPr/>
          <p:nvPr/>
        </p:nvSpPr>
        <p:spPr>
          <a:xfrm>
            <a:off x="3427718" y="4001294"/>
            <a:ext cx="5336561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can be written as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67DA1ABA-99EA-E847-A397-1188D171C36B}"/>
              </a:ext>
            </a:extLst>
          </p:cNvPr>
          <p:cNvSpPr/>
          <p:nvPr/>
        </p:nvSpPr>
        <p:spPr>
          <a:xfrm>
            <a:off x="4667247" y="4982929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2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34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2741627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1 metre and 23 centimetres can be written as 1 m and 23 cm, then</a:t>
            </a:r>
            <a:endParaRPr lang="en-GB" sz="2200" b="1" dirty="0">
              <a:solidFill>
                <a:srgbClr val="FF3860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34B22C85-D3F0-DB4C-8DE3-D1FBF59345E7}"/>
              </a:ext>
            </a:extLst>
          </p:cNvPr>
          <p:cNvSpPr/>
          <p:nvPr/>
        </p:nvSpPr>
        <p:spPr>
          <a:xfrm>
            <a:off x="4667249" y="4982929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2ED52630-6F16-BC40-B31A-B948E1364F81}"/>
              </a:ext>
            </a:extLst>
          </p:cNvPr>
          <p:cNvSpPr/>
          <p:nvPr/>
        </p:nvSpPr>
        <p:spPr>
          <a:xfrm>
            <a:off x="3427718" y="3103993"/>
            <a:ext cx="533656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metres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and 23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centimetres</a:t>
            </a:r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2D5089E6-1935-C44B-8217-888A59619941}"/>
              </a:ext>
            </a:extLst>
          </p:cNvPr>
          <p:cNvSpPr/>
          <p:nvPr/>
        </p:nvSpPr>
        <p:spPr>
          <a:xfrm>
            <a:off x="3427718" y="4001294"/>
            <a:ext cx="5336561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can be written as</a:t>
            </a:r>
          </a:p>
        </p:txBody>
      </p:sp>
    </p:spTree>
    <p:extLst>
      <p:ext uri="{BB962C8B-B14F-4D97-AF65-F5344CB8AC3E}">
        <p14:creationId xmlns:p14="http://schemas.microsoft.com/office/powerpoint/2010/main" val="1080933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1 metre and 23 centimetres can be written as 1 m and 23 cm, then</a:t>
            </a:r>
            <a:endParaRPr lang="en-GB" sz="2200" b="1" dirty="0">
              <a:solidFill>
                <a:srgbClr val="FF3860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2ED52630-6F16-BC40-B31A-B948E1364F81}"/>
              </a:ext>
            </a:extLst>
          </p:cNvPr>
          <p:cNvSpPr/>
          <p:nvPr/>
        </p:nvSpPr>
        <p:spPr>
          <a:xfrm>
            <a:off x="3427718" y="3103993"/>
            <a:ext cx="533656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4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metres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and 23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centimetres</a:t>
            </a:r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2D5089E6-1935-C44B-8217-888A59619941}"/>
              </a:ext>
            </a:extLst>
          </p:cNvPr>
          <p:cNvSpPr/>
          <p:nvPr/>
        </p:nvSpPr>
        <p:spPr>
          <a:xfrm>
            <a:off x="3427718" y="4001294"/>
            <a:ext cx="5336561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can be written as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4F571C49-FA06-5341-8A44-BA253E17E48A}"/>
              </a:ext>
            </a:extLst>
          </p:cNvPr>
          <p:cNvSpPr/>
          <p:nvPr/>
        </p:nvSpPr>
        <p:spPr>
          <a:xfrm>
            <a:off x="4667247" y="4982929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4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23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1444870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1 metre and 23 centimetres can be written as 1 m and 23 cm, then</a:t>
            </a:r>
            <a:endParaRPr lang="en-GB" sz="2200" b="1" dirty="0">
              <a:solidFill>
                <a:srgbClr val="FF3860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34B22C85-D3F0-DB4C-8DE3-D1FBF59345E7}"/>
              </a:ext>
            </a:extLst>
          </p:cNvPr>
          <p:cNvSpPr/>
          <p:nvPr/>
        </p:nvSpPr>
        <p:spPr>
          <a:xfrm>
            <a:off x="4667249" y="4982929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2ED52630-6F16-BC40-B31A-B948E1364F81}"/>
              </a:ext>
            </a:extLst>
          </p:cNvPr>
          <p:cNvSpPr/>
          <p:nvPr/>
        </p:nvSpPr>
        <p:spPr>
          <a:xfrm>
            <a:off x="3427718" y="3103993"/>
            <a:ext cx="533656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metres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and 42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centimetres</a:t>
            </a:r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2D5089E6-1935-C44B-8217-888A59619941}"/>
              </a:ext>
            </a:extLst>
          </p:cNvPr>
          <p:cNvSpPr/>
          <p:nvPr/>
        </p:nvSpPr>
        <p:spPr>
          <a:xfrm>
            <a:off x="3427718" y="4001294"/>
            <a:ext cx="5336561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can be written as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752FC778-B82A-9244-A98F-3A1F26058A95}"/>
              </a:ext>
            </a:extLst>
          </p:cNvPr>
          <p:cNvSpPr/>
          <p:nvPr/>
        </p:nvSpPr>
        <p:spPr>
          <a:xfrm>
            <a:off x="4367284" y="1690687"/>
            <a:ext cx="7519916" cy="428989"/>
          </a:xfrm>
          <a:prstGeom prst="roundRect">
            <a:avLst/>
          </a:prstGeom>
          <a:solidFill>
            <a:srgbClr val="FFDD57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Write your own questions like the one shown below!</a:t>
            </a:r>
          </a:p>
        </p:txBody>
      </p:sp>
    </p:spTree>
    <p:extLst>
      <p:ext uri="{BB962C8B-B14F-4D97-AF65-F5344CB8AC3E}">
        <p14:creationId xmlns:p14="http://schemas.microsoft.com/office/powerpoint/2010/main" val="500654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1 metre and 23 centimetres can be written as 1 m and 23 cm, then</a:t>
            </a:r>
            <a:endParaRPr lang="en-GB" sz="2200" b="1" dirty="0">
              <a:solidFill>
                <a:srgbClr val="FF3860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2ED52630-6F16-BC40-B31A-B948E1364F81}"/>
              </a:ext>
            </a:extLst>
          </p:cNvPr>
          <p:cNvSpPr/>
          <p:nvPr/>
        </p:nvSpPr>
        <p:spPr>
          <a:xfrm>
            <a:off x="3427718" y="3103993"/>
            <a:ext cx="533656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3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metres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and 42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centimetres</a:t>
            </a:r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2D5089E6-1935-C44B-8217-888A59619941}"/>
              </a:ext>
            </a:extLst>
          </p:cNvPr>
          <p:cNvSpPr/>
          <p:nvPr/>
        </p:nvSpPr>
        <p:spPr>
          <a:xfrm>
            <a:off x="3427718" y="4001294"/>
            <a:ext cx="5336561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can be written as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59FFFEA9-C2D8-6443-9C00-90F380363F1A}"/>
              </a:ext>
            </a:extLst>
          </p:cNvPr>
          <p:cNvSpPr/>
          <p:nvPr/>
        </p:nvSpPr>
        <p:spPr>
          <a:xfrm>
            <a:off x="4667247" y="4982929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42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A4F79AA9-7478-0E49-9F23-98A91970B560}"/>
              </a:ext>
            </a:extLst>
          </p:cNvPr>
          <p:cNvSpPr/>
          <p:nvPr/>
        </p:nvSpPr>
        <p:spPr>
          <a:xfrm>
            <a:off x="7806518" y="1690687"/>
            <a:ext cx="4080681" cy="428989"/>
          </a:xfrm>
          <a:prstGeom prst="roundRect">
            <a:avLst/>
          </a:prstGeom>
          <a:solidFill>
            <a:srgbClr val="FFDD57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Teacher / peer assessment</a:t>
            </a:r>
          </a:p>
        </p:txBody>
      </p:sp>
    </p:spTree>
    <p:extLst>
      <p:ext uri="{BB962C8B-B14F-4D97-AF65-F5344CB8AC3E}">
        <p14:creationId xmlns:p14="http://schemas.microsoft.com/office/powerpoint/2010/main" val="34876645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is measuring pieces of wood in the timber yard. </a:t>
            </a:r>
            <a:br>
              <a:rPr lang="en-GB" sz="2200" dirty="0"/>
            </a:br>
            <a:r>
              <a:rPr lang="en-GB" sz="2200" dirty="0"/>
              <a:t>What is the length of the piece of wood being measured?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F19C1D-C97D-2047-93A5-E539F9ECE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43" y="2585243"/>
            <a:ext cx="8545513" cy="4272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40D56A-9328-214F-8C60-3B6C704A3521}"/>
              </a:ext>
            </a:extLst>
          </p:cNvPr>
          <p:cNvSpPr/>
          <p:nvPr/>
        </p:nvSpPr>
        <p:spPr>
          <a:xfrm>
            <a:off x="1823242" y="3223260"/>
            <a:ext cx="2051527" cy="6286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220FCECB-8D6E-2F42-9EEA-9C99FD7CCFFD}"/>
              </a:ext>
            </a:extLst>
          </p:cNvPr>
          <p:cNvSpPr/>
          <p:nvPr/>
        </p:nvSpPr>
        <p:spPr>
          <a:xfrm>
            <a:off x="4667248" y="5815443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4019602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is measuring pieces of wood in the timber yard. </a:t>
            </a:r>
            <a:br>
              <a:rPr lang="en-GB" sz="2200" dirty="0"/>
            </a:br>
            <a:r>
              <a:rPr lang="en-GB" sz="2200" dirty="0"/>
              <a:t>What is the length of the piece of wood being measured?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F19C1D-C97D-2047-93A5-E539F9ECE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43" y="2585243"/>
            <a:ext cx="8545513" cy="4272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40D56A-9328-214F-8C60-3B6C704A3521}"/>
              </a:ext>
            </a:extLst>
          </p:cNvPr>
          <p:cNvSpPr/>
          <p:nvPr/>
        </p:nvSpPr>
        <p:spPr>
          <a:xfrm>
            <a:off x="1823242" y="3223260"/>
            <a:ext cx="2051527" cy="6286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220FCECB-8D6E-2F42-9EEA-9C99FD7CCFFD}"/>
              </a:ext>
            </a:extLst>
          </p:cNvPr>
          <p:cNvSpPr/>
          <p:nvPr/>
        </p:nvSpPr>
        <p:spPr>
          <a:xfrm>
            <a:off x="4667248" y="5815443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3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1185358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is measuring pieces of wood in the timber yard. </a:t>
            </a:r>
            <a:br>
              <a:rPr lang="en-GB" sz="2200" dirty="0"/>
            </a:br>
            <a:r>
              <a:rPr lang="en-GB" sz="2200" dirty="0"/>
              <a:t>What is the length of the piece of wood being measured?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F19C1D-C97D-2047-93A5-E539F9ECE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43" y="2585243"/>
            <a:ext cx="8545513" cy="4272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40D56A-9328-214F-8C60-3B6C704A3521}"/>
              </a:ext>
            </a:extLst>
          </p:cNvPr>
          <p:cNvSpPr/>
          <p:nvPr/>
        </p:nvSpPr>
        <p:spPr>
          <a:xfrm>
            <a:off x="1823242" y="3223260"/>
            <a:ext cx="5103338" cy="6286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220FCECB-8D6E-2F42-9EEA-9C99FD7CCFFD}"/>
              </a:ext>
            </a:extLst>
          </p:cNvPr>
          <p:cNvSpPr/>
          <p:nvPr/>
        </p:nvSpPr>
        <p:spPr>
          <a:xfrm>
            <a:off x="4667248" y="5815443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3572213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is measuring pieces of wood in the timber yard. </a:t>
            </a:r>
            <a:br>
              <a:rPr lang="en-GB" sz="2200" dirty="0"/>
            </a:br>
            <a:r>
              <a:rPr lang="en-GB" sz="2200" dirty="0"/>
              <a:t>What is the length of the piece of wood being measured?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F19C1D-C97D-2047-93A5-E539F9ECE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43" y="2585243"/>
            <a:ext cx="8545513" cy="4272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40D56A-9328-214F-8C60-3B6C704A3521}"/>
              </a:ext>
            </a:extLst>
          </p:cNvPr>
          <p:cNvSpPr/>
          <p:nvPr/>
        </p:nvSpPr>
        <p:spPr>
          <a:xfrm>
            <a:off x="1823242" y="3223260"/>
            <a:ext cx="5103338" cy="6286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1382C438-EE0D-AD4B-BC12-B98DB4C59AE8}"/>
              </a:ext>
            </a:extLst>
          </p:cNvPr>
          <p:cNvSpPr/>
          <p:nvPr/>
        </p:nvSpPr>
        <p:spPr>
          <a:xfrm>
            <a:off x="4667248" y="5815443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9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2062915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is measuring pieces of wood in the timber yard. </a:t>
            </a:r>
            <a:br>
              <a:rPr lang="en-GB" sz="2200" dirty="0"/>
            </a:br>
            <a:r>
              <a:rPr lang="en-GB" sz="2200" dirty="0"/>
              <a:t>What is the length of the piece of wood being measured?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F19C1D-C97D-2047-93A5-E539F9ECE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43" y="2585243"/>
            <a:ext cx="8545513" cy="4272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40D56A-9328-214F-8C60-3B6C704A3521}"/>
              </a:ext>
            </a:extLst>
          </p:cNvPr>
          <p:cNvSpPr/>
          <p:nvPr/>
        </p:nvSpPr>
        <p:spPr>
          <a:xfrm>
            <a:off x="1823242" y="3223260"/>
            <a:ext cx="3594578" cy="6286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220FCECB-8D6E-2F42-9EEA-9C99FD7CCFFD}"/>
              </a:ext>
            </a:extLst>
          </p:cNvPr>
          <p:cNvSpPr/>
          <p:nvPr/>
        </p:nvSpPr>
        <p:spPr>
          <a:xfrm>
            <a:off x="4667248" y="5815443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2393391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measuring using cm to measure length using m</a:t>
            </a:r>
            <a:endParaRPr lang="en-GB" sz="2200" b="1" dirty="0"/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using my knowledge of measuring using cm to measure length using m</a:t>
            </a:r>
            <a:endParaRPr lang="en-GB" sz="2200" b="1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2 – Spring Block 5 – Length and Height – Lesson 2 – To be able to measure length using m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is measuring pieces of wood in the timber yard. </a:t>
            </a:r>
            <a:br>
              <a:rPr lang="en-GB" sz="2200" dirty="0"/>
            </a:br>
            <a:r>
              <a:rPr lang="en-GB" sz="2200" dirty="0"/>
              <a:t>What is the length of the piece of wood being measured?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F19C1D-C97D-2047-93A5-E539F9ECE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43" y="2585243"/>
            <a:ext cx="8545513" cy="4272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40D56A-9328-214F-8C60-3B6C704A3521}"/>
              </a:ext>
            </a:extLst>
          </p:cNvPr>
          <p:cNvSpPr/>
          <p:nvPr/>
        </p:nvSpPr>
        <p:spPr>
          <a:xfrm>
            <a:off x="1823242" y="3223260"/>
            <a:ext cx="3594578" cy="6286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75712489-96F6-F34C-B623-3FF644D14906}"/>
              </a:ext>
            </a:extLst>
          </p:cNvPr>
          <p:cNvSpPr/>
          <p:nvPr/>
        </p:nvSpPr>
        <p:spPr>
          <a:xfrm>
            <a:off x="4667248" y="5815443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6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8959295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is measuring pieces of wood in the timber yard. </a:t>
            </a:r>
            <a:br>
              <a:rPr lang="en-GB" sz="2200" dirty="0"/>
            </a:br>
            <a:r>
              <a:rPr lang="en-GB" sz="2200" dirty="0"/>
              <a:t>What is the length of the piece of wood being measured?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F19C1D-C97D-2047-93A5-E539F9ECE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43" y="2585243"/>
            <a:ext cx="8545513" cy="4272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40D56A-9328-214F-8C60-3B6C704A3521}"/>
              </a:ext>
            </a:extLst>
          </p:cNvPr>
          <p:cNvSpPr/>
          <p:nvPr/>
        </p:nvSpPr>
        <p:spPr>
          <a:xfrm>
            <a:off x="1823242" y="3223260"/>
            <a:ext cx="8207862" cy="6286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5BB3CFA0-0DFF-0B43-A5B3-3CEAB8F248CA}"/>
              </a:ext>
            </a:extLst>
          </p:cNvPr>
          <p:cNvSpPr/>
          <p:nvPr/>
        </p:nvSpPr>
        <p:spPr>
          <a:xfrm>
            <a:off x="4667248" y="5815443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724859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is measuring pieces of wood in the timber yard. </a:t>
            </a:r>
            <a:br>
              <a:rPr lang="en-GB" sz="2200" dirty="0"/>
            </a:br>
            <a:r>
              <a:rPr lang="en-GB" sz="2200" dirty="0"/>
              <a:t>What is the length of the piece of wood being measured?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F19C1D-C97D-2047-93A5-E539F9ECE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43" y="2585243"/>
            <a:ext cx="8545513" cy="4272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40D56A-9328-214F-8C60-3B6C704A3521}"/>
              </a:ext>
            </a:extLst>
          </p:cNvPr>
          <p:cNvSpPr/>
          <p:nvPr/>
        </p:nvSpPr>
        <p:spPr>
          <a:xfrm>
            <a:off x="1823242" y="3223260"/>
            <a:ext cx="8207862" cy="6286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5D393494-6118-BE45-92FC-88BBD6D8AAA0}"/>
              </a:ext>
            </a:extLst>
          </p:cNvPr>
          <p:cNvSpPr/>
          <p:nvPr/>
        </p:nvSpPr>
        <p:spPr>
          <a:xfrm>
            <a:off x="4667248" y="5815443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15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17537989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is measuring pieces of wood in the timber yard. </a:t>
            </a:r>
            <a:br>
              <a:rPr lang="en-GB" sz="2200" dirty="0"/>
            </a:br>
            <a:r>
              <a:rPr lang="en-GB" sz="2200" dirty="0"/>
              <a:t>What is the length of the piece of wood being measured?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F19C1D-C97D-2047-93A5-E539F9ECE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43" y="2585243"/>
            <a:ext cx="8545513" cy="4272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40D56A-9328-214F-8C60-3B6C704A3521}"/>
              </a:ext>
            </a:extLst>
          </p:cNvPr>
          <p:cNvSpPr/>
          <p:nvPr/>
        </p:nvSpPr>
        <p:spPr>
          <a:xfrm>
            <a:off x="1823242" y="3223260"/>
            <a:ext cx="6177758" cy="6286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220FCECB-8D6E-2F42-9EEA-9C99FD7CCFFD}"/>
              </a:ext>
            </a:extLst>
          </p:cNvPr>
          <p:cNvSpPr/>
          <p:nvPr/>
        </p:nvSpPr>
        <p:spPr>
          <a:xfrm>
            <a:off x="4667248" y="5815443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27398971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is measuring pieces of wood in the timber yard. </a:t>
            </a:r>
            <a:br>
              <a:rPr lang="en-GB" sz="2200" dirty="0"/>
            </a:br>
            <a:r>
              <a:rPr lang="en-GB" sz="2200" dirty="0"/>
              <a:t>What is the length of the piece of wood being measured?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F19C1D-C97D-2047-93A5-E539F9ECE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43" y="2585243"/>
            <a:ext cx="8545513" cy="4272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40D56A-9328-214F-8C60-3B6C704A3521}"/>
              </a:ext>
            </a:extLst>
          </p:cNvPr>
          <p:cNvSpPr/>
          <p:nvPr/>
        </p:nvSpPr>
        <p:spPr>
          <a:xfrm>
            <a:off x="1823242" y="3223260"/>
            <a:ext cx="6177758" cy="6286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5D393494-6118-BE45-92FC-88BBD6D8AAA0}"/>
              </a:ext>
            </a:extLst>
          </p:cNvPr>
          <p:cNvSpPr/>
          <p:nvPr/>
        </p:nvSpPr>
        <p:spPr>
          <a:xfrm>
            <a:off x="4667248" y="5815443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11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16862556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is measuring pieces of wood in the timber yard. </a:t>
            </a:r>
            <a:br>
              <a:rPr lang="en-GB" sz="2200" dirty="0"/>
            </a:br>
            <a:r>
              <a:rPr lang="en-GB" sz="2200" dirty="0"/>
              <a:t>What is the length of the piece of wood being measured?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F19C1D-C97D-2047-93A5-E539F9ECE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43" y="2585243"/>
            <a:ext cx="8545513" cy="42727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40D56A-9328-214F-8C60-3B6C704A3521}"/>
              </a:ext>
            </a:extLst>
          </p:cNvPr>
          <p:cNvSpPr/>
          <p:nvPr/>
        </p:nvSpPr>
        <p:spPr>
          <a:xfrm>
            <a:off x="1823242" y="3223260"/>
            <a:ext cx="7697948" cy="6286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24410606-A830-AA4C-92A4-403F7295743E}"/>
              </a:ext>
            </a:extLst>
          </p:cNvPr>
          <p:cNvSpPr/>
          <p:nvPr/>
        </p:nvSpPr>
        <p:spPr>
          <a:xfrm>
            <a:off x="4667248" y="5815443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5586240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Yasmin is measuring pieces of wood in the timber yard. </a:t>
            </a:r>
            <a:br>
              <a:rPr lang="en-GB" sz="2200" dirty="0"/>
            </a:br>
            <a:r>
              <a:rPr lang="en-GB" sz="2200" dirty="0"/>
              <a:t>What is the length of the piece of wood being measured?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EF19C1D-C97D-2047-93A5-E539F9ECE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243" y="2585243"/>
            <a:ext cx="8545513" cy="4272757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5D393494-6118-BE45-92FC-88BBD6D8AAA0}"/>
              </a:ext>
            </a:extLst>
          </p:cNvPr>
          <p:cNvSpPr/>
          <p:nvPr/>
        </p:nvSpPr>
        <p:spPr>
          <a:xfrm>
            <a:off x="4667248" y="5815443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14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6CF7B22-FAB2-A445-BBB5-66F8D833F8C1}"/>
              </a:ext>
            </a:extLst>
          </p:cNvPr>
          <p:cNvSpPr/>
          <p:nvPr/>
        </p:nvSpPr>
        <p:spPr>
          <a:xfrm>
            <a:off x="1823242" y="3223260"/>
            <a:ext cx="7697948" cy="6286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49549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Measure the following objects or distances: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five windows, doors or walls in your classroom 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two corridors near your classroom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The school assembly or sports hall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Record the measurements in the format __ m and __ cm. </a:t>
            </a:r>
          </a:p>
        </p:txBody>
      </p:sp>
    </p:spTree>
    <p:extLst>
      <p:ext uri="{BB962C8B-B14F-4D97-AF65-F5344CB8AC3E}">
        <p14:creationId xmlns:p14="http://schemas.microsoft.com/office/powerpoint/2010/main" val="27822912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Measure the following objects or distances: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five windows, doors or walls in your classroom 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two corridors near your classroom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The school assembly or sports hall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</a:t>
            </a:r>
          </a:p>
        </p:txBody>
      </p:sp>
    </p:spTree>
    <p:extLst>
      <p:ext uri="{BB962C8B-B14F-4D97-AF65-F5344CB8AC3E}">
        <p14:creationId xmlns:p14="http://schemas.microsoft.com/office/powerpoint/2010/main" val="10824762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8989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green alien is 4 m tall.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green alien is double the height of the orange alien.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purple alien is taller than the orange alien, but shorter than the green alien. 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How tall is the orange alien?</a:t>
            </a:r>
            <a:br>
              <a:rPr lang="en-GB" sz="2200" dirty="0"/>
            </a:br>
            <a:endParaRPr lang="en-GB" sz="2200" dirty="0"/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How tall is the purple alien?</a:t>
            </a:r>
            <a:br>
              <a:rPr lang="en-GB" sz="2200" dirty="0"/>
            </a:br>
            <a:r>
              <a:rPr lang="en-GB" sz="2200" dirty="0"/>
              <a:t>How many possible measurements can you think of?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CA7D52F-7E44-E64F-9913-233831B35C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0661" y="1825624"/>
            <a:ext cx="4351339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28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the yellow and red stick measures 1 metre in length,</a:t>
            </a:r>
            <a:br>
              <a:rPr lang="en-GB" sz="2200" dirty="0"/>
            </a:br>
            <a:r>
              <a:rPr lang="en-GB" sz="2200" dirty="0"/>
              <a:t>what’s the same and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FE92D79-1111-6F4A-ADBA-91ADFFE0B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375694"/>
            <a:ext cx="65024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467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8989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green alien is 4 m tall.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green alien is double the height of the orange alien.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The purple alien is taller than the orange alien, but shorter than the green alien. 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How tall is the orange alien?</a:t>
            </a:r>
            <a:br>
              <a:rPr lang="en-GB" sz="2200" dirty="0"/>
            </a:br>
            <a:r>
              <a:rPr lang="en-GB" sz="2200" dirty="0">
                <a:solidFill>
                  <a:srgbClr val="FF3860"/>
                </a:solidFill>
              </a:rPr>
              <a:t>The orange alien is 2 m tall.</a:t>
            </a:r>
          </a:p>
          <a:p>
            <a:pPr marL="457200" indent="-457200">
              <a:buClr>
                <a:srgbClr val="23D160"/>
              </a:buClr>
              <a:buSzPct val="85000"/>
              <a:buFont typeface="+mj-lt"/>
              <a:buAutoNum type="alphaLcParenR"/>
            </a:pPr>
            <a:r>
              <a:rPr lang="en-GB" sz="2200" dirty="0"/>
              <a:t>How tall is the purple alien?</a:t>
            </a:r>
            <a:br>
              <a:rPr lang="en-GB" sz="2200" dirty="0"/>
            </a:br>
            <a:r>
              <a:rPr lang="en-GB" sz="2200" dirty="0">
                <a:solidFill>
                  <a:srgbClr val="FF3860"/>
                </a:solidFill>
              </a:rPr>
              <a:t>The purple alien is between </a:t>
            </a:r>
            <a:br>
              <a:rPr lang="en-GB" sz="2200" dirty="0">
                <a:solidFill>
                  <a:srgbClr val="FF3860"/>
                </a:solidFill>
              </a:rPr>
            </a:br>
            <a:r>
              <a:rPr lang="en-GB" sz="2200" dirty="0">
                <a:solidFill>
                  <a:srgbClr val="FF3860"/>
                </a:solidFill>
              </a:rPr>
              <a:t>2 m and 1 cm – 3 m and 99 cm tall.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CA7D52F-7E44-E64F-9913-233831B35C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0661" y="1825624"/>
            <a:ext cx="4351339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531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To be able to measure length using m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FD4B1EFD-B848-FA40-91D2-C490C8552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Do you agree with </a:t>
            </a:r>
            <a:r>
              <a:rPr lang="en-GB" sz="2200" dirty="0" err="1">
                <a:solidFill>
                  <a:srgbClr val="3273DC"/>
                </a:solidFill>
              </a:rPr>
              <a:t>Astrobee</a:t>
            </a:r>
            <a:r>
              <a:rPr lang="en-GB" sz="2200" dirty="0">
                <a:solidFill>
                  <a:srgbClr val="3273DC"/>
                </a:solidFill>
              </a:rPr>
              <a:t>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Explain your answer.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61007E7-DA24-0541-8BC9-13C77AF59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159" y="3528993"/>
            <a:ext cx="1689100" cy="1244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30D897F0-CA1B-E743-BC34-680E3D4ED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709" y="1257300"/>
            <a:ext cx="4354694" cy="329505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CA81780-71E8-1D48-9C94-ECFD7CCF7809}"/>
              </a:ext>
            </a:extLst>
          </p:cNvPr>
          <p:cNvSpPr/>
          <p:nvPr/>
        </p:nvSpPr>
        <p:spPr>
          <a:xfrm>
            <a:off x="2952812" y="1935330"/>
            <a:ext cx="3370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Alta" pitchFamily="2" charset="77"/>
              </a:rPr>
              <a:t>If I have a 1 m ruler and Bumble is longer than 1 m, I can’t measure Bumble.</a:t>
            </a:r>
          </a:p>
        </p:txBody>
      </p:sp>
    </p:spTree>
    <p:extLst>
      <p:ext uri="{BB962C8B-B14F-4D97-AF65-F5344CB8AC3E}">
        <p14:creationId xmlns:p14="http://schemas.microsoft.com/office/powerpoint/2010/main" val="18295673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To be able to measure length using m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="" xmlns:a16="http://schemas.microsoft.com/office/drawing/2014/main" id="{FD4B1EFD-B848-FA40-91D2-C490C8552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No, I do not agree. Astrobee could measure up to 1 m and then start measuring again adding 1 m to the following measurement to find Bumble’s body length.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961007E7-DA24-0541-8BC9-13C77AF59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159" y="3528993"/>
            <a:ext cx="1689100" cy="1244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30D897F0-CA1B-E743-BC34-680E3D4ED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709" y="1257300"/>
            <a:ext cx="4354694" cy="329505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CA81780-71E8-1D48-9C94-ECFD7CCF7809}"/>
              </a:ext>
            </a:extLst>
          </p:cNvPr>
          <p:cNvSpPr/>
          <p:nvPr/>
        </p:nvSpPr>
        <p:spPr>
          <a:xfrm>
            <a:off x="2952812" y="1935330"/>
            <a:ext cx="3370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23D160"/>
              </a:buClr>
              <a:buSzPct val="85000"/>
            </a:pPr>
            <a:r>
              <a:rPr lang="en-GB" sz="2400" dirty="0">
                <a:solidFill>
                  <a:srgbClr val="3273DC"/>
                </a:solidFill>
                <a:latin typeface="OpenDyslexicAlta" pitchFamily="2" charset="77"/>
              </a:rPr>
              <a:t>If I have a 1 m ruler and Bumble is longer than 1 m, I can’t measure Bumble.</a:t>
            </a:r>
          </a:p>
        </p:txBody>
      </p:sp>
    </p:spTree>
    <p:extLst>
      <p:ext uri="{BB962C8B-B14F-4D97-AF65-F5344CB8AC3E}">
        <p14:creationId xmlns:p14="http://schemas.microsoft.com/office/powerpoint/2010/main" val="14209744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my knowledge of measuring using cm to measure length using m</a:t>
            </a:r>
            <a:endParaRPr lang="en-GB" sz="2200" b="1" dirty="0"/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 I can explain my reasoning when using my knowledge of measuring using cm to measure length </a:t>
            </a:r>
            <a:r>
              <a:rPr lang="en-GB" sz="2200"/>
              <a:t>using m</a:t>
            </a:r>
            <a:endParaRPr lang="en-GB" sz="2200" b="1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9" y="6298060"/>
            <a:ext cx="10515599" cy="365125"/>
          </a:xfrm>
        </p:spPr>
        <p:txBody>
          <a:bodyPr/>
          <a:lstStyle/>
          <a:p>
            <a:r>
              <a:rPr lang="en-GB" sz="1400" dirty="0" smtClean="0"/>
              <a:t>Stage </a:t>
            </a:r>
            <a:r>
              <a:rPr lang="en-GB" sz="1400" dirty="0"/>
              <a:t>2 – Spring Block 5 – Length and Height – Lesson 2 – To be able to measure length using m</a:t>
            </a:r>
          </a:p>
        </p:txBody>
      </p:sp>
    </p:spTree>
    <p:extLst>
      <p:ext uri="{BB962C8B-B14F-4D97-AF65-F5344CB8AC3E}">
        <p14:creationId xmlns:p14="http://schemas.microsoft.com/office/powerpoint/2010/main" val="3133675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the yellow and red stick measures 1 metre in length,</a:t>
            </a:r>
            <a:br>
              <a:rPr lang="en-GB" sz="2200" dirty="0"/>
            </a:br>
            <a:r>
              <a:rPr lang="en-GB" sz="2200" dirty="0"/>
              <a:t>what’s the same and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FF3860"/>
                </a:solidFill>
              </a:rPr>
              <a:t>The girl is 1 m tall; the boy has an arm span of 1 m.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FE92D79-1111-6F4A-ADBA-91ADFFE0B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2375694"/>
            <a:ext cx="65024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15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8969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Measure the following using metre sticks (or tape measures) to the nearest metre and to the nearest metre and centimetre. 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Five large items from the playground</a:t>
            </a:r>
            <a:br>
              <a:rPr lang="en-GB" sz="2200" dirty="0"/>
            </a:br>
            <a:endParaRPr lang="en-GB" sz="2200" dirty="0"/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Five pieces of furniture from the classroom</a:t>
            </a:r>
            <a:br>
              <a:rPr lang="en-GB" sz="2200" dirty="0"/>
            </a:br>
            <a:endParaRPr lang="en-GB" sz="2200" dirty="0"/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Five big steps by three different people</a:t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Keep a record of the measurements you take in your book! </a:t>
            </a:r>
            <a:endParaRPr lang="en-GB" sz="2200" b="1" dirty="0">
              <a:solidFill>
                <a:srgbClr val="FF3860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3D51B1D5-63E5-9146-95F9-60F717EFABE3}"/>
              </a:ext>
            </a:extLst>
          </p:cNvPr>
          <p:cNvSpPr/>
          <p:nvPr/>
        </p:nvSpPr>
        <p:spPr>
          <a:xfrm>
            <a:off x="3360420" y="1690687"/>
            <a:ext cx="8526780" cy="428989"/>
          </a:xfrm>
          <a:prstGeom prst="roundRect">
            <a:avLst/>
          </a:prstGeom>
          <a:solidFill>
            <a:srgbClr val="FFDD57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Can you sort the objects into more than and less than 1 m?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8D4D2DAB-2B31-C844-B17F-2632E14F0AD6}"/>
              </a:ext>
            </a:extLst>
          </p:cNvPr>
          <p:cNvSpPr/>
          <p:nvPr/>
        </p:nvSpPr>
        <p:spPr>
          <a:xfrm>
            <a:off x="838200" y="6063886"/>
            <a:ext cx="8526780" cy="428989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u="sng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Example</a:t>
            </a:r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: The bench is 1 </a:t>
            </a:r>
            <a:r>
              <a:rPr lang="en-US" sz="20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metre</a:t>
            </a:r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and 57 </a:t>
            </a:r>
            <a:r>
              <a:rPr lang="en-US" sz="20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centimetres</a:t>
            </a:r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wide.</a:t>
            </a:r>
          </a:p>
        </p:txBody>
      </p:sp>
    </p:spTree>
    <p:extLst>
      <p:ext uri="{BB962C8B-B14F-4D97-AF65-F5344CB8AC3E}">
        <p14:creationId xmlns:p14="http://schemas.microsoft.com/office/powerpoint/2010/main" val="3980295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4428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Measure the following using metre sticks (or tape measures) to the nearest metre and to the nearest metre and centimetre. </a:t>
            </a:r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Five large items from the playground</a:t>
            </a:r>
            <a:br>
              <a:rPr lang="en-GB" sz="2200" dirty="0"/>
            </a:br>
            <a:endParaRPr lang="en-GB" sz="2200" dirty="0"/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Five pieces of furniture from the classroom</a:t>
            </a:r>
            <a:br>
              <a:rPr lang="en-GB" sz="2200" dirty="0"/>
            </a:br>
            <a:endParaRPr lang="en-GB" sz="2200" dirty="0"/>
          </a:p>
          <a:p>
            <a:pPr>
              <a:buClr>
                <a:srgbClr val="23D160"/>
              </a:buClr>
              <a:buSzPct val="85000"/>
            </a:pPr>
            <a:r>
              <a:rPr lang="en-GB" sz="2200" dirty="0"/>
              <a:t>Five big steps by three different people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/>
            </a:r>
            <a:br>
              <a:rPr lang="en-GB" sz="2200" dirty="0"/>
            </a:br>
            <a:r>
              <a:rPr lang="en-GB" sz="2200" dirty="0"/>
              <a:t/>
            </a:r>
            <a:br>
              <a:rPr lang="en-GB" sz="2200" dirty="0"/>
            </a:br>
            <a:r>
              <a:rPr lang="en-GB" sz="2200" b="1" dirty="0">
                <a:solidFill>
                  <a:srgbClr val="FF3860"/>
                </a:solidFill>
              </a:rPr>
              <a:t>Teacher / peer assessment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E4484059-2F11-D446-A6D2-0B51BCCFF760}"/>
              </a:ext>
            </a:extLst>
          </p:cNvPr>
          <p:cNvSpPr/>
          <p:nvPr/>
        </p:nvSpPr>
        <p:spPr>
          <a:xfrm>
            <a:off x="7820166" y="1690687"/>
            <a:ext cx="4067033" cy="428989"/>
          </a:xfrm>
          <a:prstGeom prst="roundRect">
            <a:avLst/>
          </a:prstGeom>
          <a:solidFill>
            <a:srgbClr val="FFDD57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Teacher / peer assessment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CAC7F2EF-808A-1D46-AE8D-4821C1626BB7}"/>
              </a:ext>
            </a:extLst>
          </p:cNvPr>
          <p:cNvSpPr/>
          <p:nvPr/>
        </p:nvSpPr>
        <p:spPr>
          <a:xfrm>
            <a:off x="838200" y="6063886"/>
            <a:ext cx="8526780" cy="428989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u="sng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Example</a:t>
            </a:r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: The bench is 1 </a:t>
            </a:r>
            <a:r>
              <a:rPr lang="en-US" sz="20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metre</a:t>
            </a:r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and 57 </a:t>
            </a:r>
            <a:r>
              <a:rPr lang="en-US" sz="20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centimetres</a:t>
            </a:r>
            <a:r>
              <a:rPr lang="en-US" sz="20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wide.</a:t>
            </a:r>
          </a:p>
        </p:txBody>
      </p:sp>
    </p:spTree>
    <p:extLst>
      <p:ext uri="{BB962C8B-B14F-4D97-AF65-F5344CB8AC3E}">
        <p14:creationId xmlns:p14="http://schemas.microsoft.com/office/powerpoint/2010/main" val="2185616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1 metre and 23 centimetres can be written as 1 m and 23 cm, then</a:t>
            </a:r>
            <a:endParaRPr lang="en-GB" sz="2200" b="1" dirty="0">
              <a:solidFill>
                <a:srgbClr val="FF3860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34B22C85-D3F0-DB4C-8DE3-D1FBF59345E7}"/>
              </a:ext>
            </a:extLst>
          </p:cNvPr>
          <p:cNvSpPr/>
          <p:nvPr/>
        </p:nvSpPr>
        <p:spPr>
          <a:xfrm>
            <a:off x="4667249" y="4982929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2ED52630-6F16-BC40-B31A-B948E1364F81}"/>
              </a:ext>
            </a:extLst>
          </p:cNvPr>
          <p:cNvSpPr/>
          <p:nvPr/>
        </p:nvSpPr>
        <p:spPr>
          <a:xfrm>
            <a:off x="3427718" y="3103993"/>
            <a:ext cx="533656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metre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and 45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centimetres</a:t>
            </a:r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2D5089E6-1935-C44B-8217-888A59619941}"/>
              </a:ext>
            </a:extLst>
          </p:cNvPr>
          <p:cNvSpPr/>
          <p:nvPr/>
        </p:nvSpPr>
        <p:spPr>
          <a:xfrm>
            <a:off x="3427718" y="4001294"/>
            <a:ext cx="5336561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can be written as</a:t>
            </a:r>
          </a:p>
        </p:txBody>
      </p:sp>
    </p:spTree>
    <p:extLst>
      <p:ext uri="{BB962C8B-B14F-4D97-AF65-F5344CB8AC3E}">
        <p14:creationId xmlns:p14="http://schemas.microsoft.com/office/powerpoint/2010/main" val="1601685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1 metre and 23 centimetres can be written as 1 m and 23 cm, then</a:t>
            </a:r>
            <a:endParaRPr lang="en-GB" sz="2200" b="1" dirty="0">
              <a:solidFill>
                <a:srgbClr val="FF3860"/>
              </a:solidFill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2ED52630-6F16-BC40-B31A-B948E1364F81}"/>
              </a:ext>
            </a:extLst>
          </p:cNvPr>
          <p:cNvSpPr/>
          <p:nvPr/>
        </p:nvSpPr>
        <p:spPr>
          <a:xfrm>
            <a:off x="3427718" y="3103993"/>
            <a:ext cx="533656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1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metre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and 45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centimetres</a:t>
            </a:r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2D5089E6-1935-C44B-8217-888A59619941}"/>
              </a:ext>
            </a:extLst>
          </p:cNvPr>
          <p:cNvSpPr/>
          <p:nvPr/>
        </p:nvSpPr>
        <p:spPr>
          <a:xfrm>
            <a:off x="3427718" y="4001294"/>
            <a:ext cx="5336561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can be written as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36084832-B9A1-EF47-BEFA-CDBE3347A4F7}"/>
              </a:ext>
            </a:extLst>
          </p:cNvPr>
          <p:cNvSpPr/>
          <p:nvPr/>
        </p:nvSpPr>
        <p:spPr>
          <a:xfrm>
            <a:off x="4667247" y="4982929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1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b="1" u="sng" dirty="0">
                <a:solidFill>
                  <a:srgbClr val="FF3860"/>
                </a:solidFill>
                <a:latin typeface="OpenDyslexicAlta" pitchFamily="2" charset="77"/>
                <a:ea typeface="Cambria Math" panose="02040503050406030204" pitchFamily="18" charset="0"/>
              </a:rPr>
              <a:t>45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</p:spTree>
    <p:extLst>
      <p:ext uri="{BB962C8B-B14F-4D97-AF65-F5344CB8AC3E}">
        <p14:creationId xmlns:p14="http://schemas.microsoft.com/office/powerpoint/2010/main" val="3066993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To be able to measure length using 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If 1 metre and 23 centimetres can be written as 1 m and 23 cm, then</a:t>
            </a:r>
            <a:endParaRPr lang="en-GB" sz="2200" b="1" dirty="0">
              <a:solidFill>
                <a:srgbClr val="FF3860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="" xmlns:a16="http://schemas.microsoft.com/office/drawing/2014/main" id="{34B22C85-D3F0-DB4C-8DE3-D1FBF59345E7}"/>
              </a:ext>
            </a:extLst>
          </p:cNvPr>
          <p:cNvSpPr/>
          <p:nvPr/>
        </p:nvSpPr>
        <p:spPr>
          <a:xfrm>
            <a:off x="4667249" y="4982929"/>
            <a:ext cx="285750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m and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__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cm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2ED52630-6F16-BC40-B31A-B948E1364F81}"/>
              </a:ext>
            </a:extLst>
          </p:cNvPr>
          <p:cNvSpPr/>
          <p:nvPr/>
        </p:nvSpPr>
        <p:spPr>
          <a:xfrm>
            <a:off x="3427718" y="3103993"/>
            <a:ext cx="5336561" cy="72304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2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metres</a:t>
            </a:r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 and 34 </a:t>
            </a:r>
            <a:r>
              <a:rPr lang="en-US" sz="2400" dirty="0" err="1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centimetres</a:t>
            </a:r>
            <a:endParaRPr lang="en-US" sz="2400" dirty="0">
              <a:solidFill>
                <a:schemeClr val="tx1"/>
              </a:solidFill>
              <a:latin typeface="OpenDyslexicAlta" pitchFamily="2" charset="77"/>
              <a:ea typeface="Cambria Math" panose="02040503050406030204" pitchFamily="18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2D5089E6-1935-C44B-8217-888A59619941}"/>
              </a:ext>
            </a:extLst>
          </p:cNvPr>
          <p:cNvSpPr/>
          <p:nvPr/>
        </p:nvSpPr>
        <p:spPr>
          <a:xfrm>
            <a:off x="3427718" y="4001294"/>
            <a:ext cx="5336561" cy="723040"/>
          </a:xfrm>
          <a:prstGeom prst="round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OpenDyslexicAlta" pitchFamily="2" charset="77"/>
                <a:ea typeface="Cambria Math" panose="02040503050406030204" pitchFamily="18" charset="0"/>
              </a:rPr>
              <a:t>can be written as</a:t>
            </a:r>
          </a:p>
        </p:txBody>
      </p:sp>
    </p:spTree>
    <p:extLst>
      <p:ext uri="{BB962C8B-B14F-4D97-AF65-F5344CB8AC3E}">
        <p14:creationId xmlns:p14="http://schemas.microsoft.com/office/powerpoint/2010/main" val="1464340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9006</TotalTime>
  <Words>1471</Words>
  <Application>Microsoft Office PowerPoint</Application>
  <PresentationFormat>Custom</PresentationFormat>
  <Paragraphs>304</Paragraphs>
  <Slides>33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OpenDyslexicAlta</vt:lpstr>
      <vt:lpstr>Lato Light</vt:lpstr>
      <vt:lpstr>Wingdings</vt:lpstr>
      <vt:lpstr>Cambria Math</vt:lpstr>
      <vt:lpstr>Calibri</vt:lpstr>
      <vt:lpstr>Muli</vt:lpstr>
      <vt:lpstr>Lato</vt:lpstr>
      <vt:lpstr>Office Theme</vt:lpstr>
      <vt:lpstr>PowerPoint Presentation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  <vt:lpstr>To be able to measure length using 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360</cp:revision>
  <cp:lastPrinted>2019-06-17T16:19:05Z</cp:lastPrinted>
  <dcterms:created xsi:type="dcterms:W3CDTF">2018-08-06T08:16:18Z</dcterms:created>
  <dcterms:modified xsi:type="dcterms:W3CDTF">2021-01-07T15:18:54Z</dcterms:modified>
</cp:coreProperties>
</file>